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6858000" cy="9144000"/>
  <p:embeddedFontLst>
    <p:embeddedFont>
      <p:font typeface="Dosis Light"/>
      <p:regular r:id="rId40"/>
      <p:bold r:id="rId41"/>
    </p:embeddedFont>
    <p:embeddedFont>
      <p:font typeface="Dosis"/>
      <p:regular r:id="rId42"/>
      <p:bold r:id="rId43"/>
    </p:embeddedFont>
    <p:embeddedFont>
      <p:font typeface="Pontano Sans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osisLight-regular.fntdata"/><Relationship Id="rId20" Type="http://schemas.openxmlformats.org/officeDocument/2006/relationships/slide" Target="slides/slide16.xml"/><Relationship Id="rId42" Type="http://schemas.openxmlformats.org/officeDocument/2006/relationships/font" Target="fonts/Dosis-regular.fntdata"/><Relationship Id="rId41" Type="http://schemas.openxmlformats.org/officeDocument/2006/relationships/font" Target="fonts/DosisLight-bold.fntdata"/><Relationship Id="rId22" Type="http://schemas.openxmlformats.org/officeDocument/2006/relationships/slide" Target="slides/slide18.xml"/><Relationship Id="rId44" Type="http://schemas.openxmlformats.org/officeDocument/2006/relationships/font" Target="fonts/PontanoSans-regular.fntdata"/><Relationship Id="rId21" Type="http://schemas.openxmlformats.org/officeDocument/2006/relationships/slide" Target="slides/slide17.xml"/><Relationship Id="rId43" Type="http://schemas.openxmlformats.org/officeDocument/2006/relationships/font" Target="fonts/Dosis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93" cy="5143522"/>
          </a:xfrm>
          <a:custGeom>
            <a:pathLst>
              <a:path extrusionOk="0" h="53026" w="94269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0" y="4136135"/>
            <a:ext cx="1085915" cy="1007345"/>
          </a:xfrm>
          <a:custGeom>
            <a:pathLst>
              <a:path extrusionOk="0" h="10385" w="11195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0" y="0"/>
            <a:ext cx="1936023" cy="2500369"/>
          </a:xfrm>
          <a:custGeom>
            <a:pathLst>
              <a:path extrusionOk="0" h="25777" w="19959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221665" y="0"/>
            <a:ext cx="971649" cy="843027"/>
          </a:xfrm>
          <a:custGeom>
            <a:pathLst>
              <a:path extrusionOk="0" h="8691" w="10017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9BCF63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leaves">
  <p:cSld name="BLANK_2">
    <p:bg>
      <p:bgPr>
        <a:solidFill>
          <a:srgbClr val="9BCF6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Shape 94"/>
          <p:cNvSpPr/>
          <p:nvPr/>
        </p:nvSpPr>
        <p:spPr>
          <a:xfrm rot="3560713">
            <a:off x="7919979" y="4139908"/>
            <a:ext cx="1129759" cy="685684"/>
          </a:xfrm>
          <a:custGeom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 rot="1619439">
            <a:off x="7518911" y="3963338"/>
            <a:ext cx="440102" cy="657294"/>
          </a:xfrm>
          <a:custGeom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 rot="-5564790">
            <a:off x="1156803" y="211500"/>
            <a:ext cx="672035" cy="536827"/>
          </a:xfrm>
          <a:custGeom>
            <a:pathLst>
              <a:path extrusionOk="0" h="10532" w="13184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 rot="8585060">
            <a:off x="241104" y="264328"/>
            <a:ext cx="975659" cy="1597185"/>
          </a:xfrm>
          <a:custGeom>
            <a:pathLst>
              <a:path extrusionOk="0" h="9557" w="5838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B148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bg>
      <p:bgPr>
        <a:solidFill>
          <a:srgbClr val="51B148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Shape 100"/>
          <p:cNvSpPr/>
          <p:nvPr/>
        </p:nvSpPr>
        <p:spPr>
          <a:xfrm rot="3560713">
            <a:off x="7919979" y="4139908"/>
            <a:ext cx="1129759" cy="685684"/>
          </a:xfrm>
          <a:custGeom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/>
        </p:nvSpPr>
        <p:spPr>
          <a:xfrm rot="1619439">
            <a:off x="7518911" y="3963338"/>
            <a:ext cx="440102" cy="657294"/>
          </a:xfrm>
          <a:custGeom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/>
        </p:nvSpPr>
        <p:spPr>
          <a:xfrm rot="-5564790">
            <a:off x="1156803" y="211500"/>
            <a:ext cx="672035" cy="536827"/>
          </a:xfrm>
          <a:custGeom>
            <a:pathLst>
              <a:path extrusionOk="0" h="10532" w="13184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/>
        </p:nvSpPr>
        <p:spPr>
          <a:xfrm rot="8585060">
            <a:off x="241104" y="264328"/>
            <a:ext cx="975659" cy="1597185"/>
          </a:xfrm>
          <a:custGeom>
            <a:pathLst>
              <a:path extrusionOk="0" h="9557" w="5838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9143954" cy="5143389"/>
          </a:xfrm>
          <a:custGeom>
            <a:pathLst>
              <a:path extrusionOk="0" h="53026" w="9427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235802" y="2802078"/>
            <a:ext cx="1905613" cy="1255536"/>
          </a:xfrm>
          <a:custGeom>
            <a:pathLst>
              <a:path extrusionOk="0" h="12944" w="19646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4136091"/>
            <a:ext cx="1085984" cy="1007319"/>
          </a:xfrm>
          <a:custGeom>
            <a:pathLst>
              <a:path extrusionOk="0" h="10385" w="11196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B148"/>
              </a:solidFill>
            </a:endParaRPr>
          </a:p>
        </p:txBody>
      </p:sp>
      <p:sp>
        <p:nvSpPr>
          <p:cNvPr id="19" name="Shape 19"/>
          <p:cNvSpPr/>
          <p:nvPr/>
        </p:nvSpPr>
        <p:spPr>
          <a:xfrm>
            <a:off x="0" y="0"/>
            <a:ext cx="1936070" cy="2500305"/>
          </a:xfrm>
          <a:custGeom>
            <a:pathLst>
              <a:path extrusionOk="0" h="25777" w="1996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B148"/>
              </a:solidFill>
            </a:endParaRPr>
          </a:p>
        </p:txBody>
      </p:sp>
      <p:sp>
        <p:nvSpPr>
          <p:cNvPr id="20" name="Shape 20"/>
          <p:cNvSpPr/>
          <p:nvPr/>
        </p:nvSpPr>
        <p:spPr>
          <a:xfrm>
            <a:off x="2221739" y="0"/>
            <a:ext cx="971624" cy="843005"/>
          </a:xfrm>
          <a:custGeom>
            <a:pathLst>
              <a:path extrusionOk="0" h="8691" w="10017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B148"/>
              </a:solidFill>
            </a:endParaRPr>
          </a:p>
        </p:txBody>
      </p:sp>
      <p:sp>
        <p:nvSpPr>
          <p:cNvPr id="21" name="Shape 21"/>
          <p:cNvSpPr/>
          <p:nvPr/>
        </p:nvSpPr>
        <p:spPr>
          <a:xfrm>
            <a:off x="1680587" y="3914645"/>
            <a:ext cx="1491337" cy="1228764"/>
          </a:xfrm>
          <a:custGeom>
            <a:pathLst>
              <a:path extrusionOk="0" h="12668" w="15375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ctrTitle"/>
          </p:nvPr>
        </p:nvSpPr>
        <p:spPr>
          <a:xfrm>
            <a:off x="5349175" y="1964350"/>
            <a:ext cx="310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5349175" y="3221054"/>
            <a:ext cx="310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0" y="0"/>
            <a:ext cx="9144093" cy="5143522"/>
          </a:xfrm>
          <a:custGeom>
            <a:pathLst>
              <a:path extrusionOk="0" h="53026" w="94269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1650244" y="3237827"/>
            <a:ext cx="930521" cy="1355672"/>
          </a:xfrm>
          <a:custGeom>
            <a:pathLst>
              <a:path extrusionOk="0" h="13976" w="9593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7602686" y="3512916"/>
            <a:ext cx="1278848" cy="1021604"/>
          </a:xfrm>
          <a:custGeom>
            <a:pathLst>
              <a:path extrusionOk="0" h="10532" w="13184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6991883" y="3961149"/>
            <a:ext cx="566286" cy="927029"/>
          </a:xfrm>
          <a:custGeom>
            <a:pathLst>
              <a:path extrusionOk="0" h="9557" w="5838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0" y="2514602"/>
            <a:ext cx="1378855" cy="1907408"/>
          </a:xfrm>
          <a:custGeom>
            <a:pathLst>
              <a:path extrusionOk="0" h="19664" w="14215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2114578" y="0"/>
            <a:ext cx="1107352" cy="964471"/>
          </a:xfrm>
          <a:custGeom>
            <a:pathLst>
              <a:path extrusionOk="0" h="9943" w="11416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7600940" y="421461"/>
            <a:ext cx="1543076" cy="2686124"/>
          </a:xfrm>
          <a:custGeom>
            <a:pathLst>
              <a:path extrusionOk="0" h="27692" w="15908">
                <a:moveTo>
                  <a:pt x="13846" y="1"/>
                </a:moveTo>
                <a:lnTo>
                  <a:pt x="13128" y="19"/>
                </a:lnTo>
                <a:lnTo>
                  <a:pt x="12428" y="74"/>
                </a:lnTo>
                <a:lnTo>
                  <a:pt x="11729" y="166"/>
                </a:lnTo>
                <a:lnTo>
                  <a:pt x="11047" y="277"/>
                </a:lnTo>
                <a:lnTo>
                  <a:pt x="10384" y="442"/>
                </a:lnTo>
                <a:lnTo>
                  <a:pt x="9722" y="627"/>
                </a:lnTo>
                <a:lnTo>
                  <a:pt x="9077" y="848"/>
                </a:lnTo>
                <a:lnTo>
                  <a:pt x="8451" y="1087"/>
                </a:lnTo>
                <a:lnTo>
                  <a:pt x="7844" y="1363"/>
                </a:lnTo>
                <a:lnTo>
                  <a:pt x="7255" y="1676"/>
                </a:lnTo>
                <a:lnTo>
                  <a:pt x="6665" y="2007"/>
                </a:lnTo>
                <a:lnTo>
                  <a:pt x="6113" y="2357"/>
                </a:lnTo>
                <a:lnTo>
                  <a:pt x="5561" y="2744"/>
                </a:lnTo>
                <a:lnTo>
                  <a:pt x="5045" y="3167"/>
                </a:lnTo>
                <a:lnTo>
                  <a:pt x="4530" y="3591"/>
                </a:lnTo>
                <a:lnTo>
                  <a:pt x="4051" y="4051"/>
                </a:lnTo>
                <a:lnTo>
                  <a:pt x="3591" y="4530"/>
                </a:lnTo>
                <a:lnTo>
                  <a:pt x="3167" y="5045"/>
                </a:lnTo>
                <a:lnTo>
                  <a:pt x="2744" y="5561"/>
                </a:lnTo>
                <a:lnTo>
                  <a:pt x="2357" y="6113"/>
                </a:lnTo>
                <a:lnTo>
                  <a:pt x="2007" y="6666"/>
                </a:lnTo>
                <a:lnTo>
                  <a:pt x="1676" y="7255"/>
                </a:lnTo>
                <a:lnTo>
                  <a:pt x="1363" y="7844"/>
                </a:lnTo>
                <a:lnTo>
                  <a:pt x="1087" y="8452"/>
                </a:lnTo>
                <a:lnTo>
                  <a:pt x="847" y="9078"/>
                </a:lnTo>
                <a:lnTo>
                  <a:pt x="626" y="9722"/>
                </a:lnTo>
                <a:lnTo>
                  <a:pt x="442" y="10385"/>
                </a:lnTo>
                <a:lnTo>
                  <a:pt x="276" y="11048"/>
                </a:lnTo>
                <a:lnTo>
                  <a:pt x="166" y="11729"/>
                </a:lnTo>
                <a:lnTo>
                  <a:pt x="74" y="12428"/>
                </a:lnTo>
                <a:lnTo>
                  <a:pt x="19" y="13128"/>
                </a:lnTo>
                <a:lnTo>
                  <a:pt x="0" y="13846"/>
                </a:lnTo>
                <a:lnTo>
                  <a:pt x="19" y="14564"/>
                </a:lnTo>
                <a:lnTo>
                  <a:pt x="74" y="15264"/>
                </a:lnTo>
                <a:lnTo>
                  <a:pt x="166" y="15964"/>
                </a:lnTo>
                <a:lnTo>
                  <a:pt x="276" y="16645"/>
                </a:lnTo>
                <a:lnTo>
                  <a:pt x="442" y="17308"/>
                </a:lnTo>
                <a:lnTo>
                  <a:pt x="626" y="17970"/>
                </a:lnTo>
                <a:lnTo>
                  <a:pt x="847" y="18615"/>
                </a:lnTo>
                <a:lnTo>
                  <a:pt x="1087" y="19241"/>
                </a:lnTo>
                <a:lnTo>
                  <a:pt x="1363" y="19848"/>
                </a:lnTo>
                <a:lnTo>
                  <a:pt x="1676" y="20438"/>
                </a:lnTo>
                <a:lnTo>
                  <a:pt x="2007" y="21027"/>
                </a:lnTo>
                <a:lnTo>
                  <a:pt x="2357" y="21579"/>
                </a:lnTo>
                <a:lnTo>
                  <a:pt x="2744" y="22131"/>
                </a:lnTo>
                <a:lnTo>
                  <a:pt x="3167" y="22647"/>
                </a:lnTo>
                <a:lnTo>
                  <a:pt x="3591" y="23162"/>
                </a:lnTo>
                <a:lnTo>
                  <a:pt x="4051" y="23641"/>
                </a:lnTo>
                <a:lnTo>
                  <a:pt x="4530" y="24101"/>
                </a:lnTo>
                <a:lnTo>
                  <a:pt x="5045" y="24525"/>
                </a:lnTo>
                <a:lnTo>
                  <a:pt x="5561" y="24948"/>
                </a:lnTo>
                <a:lnTo>
                  <a:pt x="6113" y="25335"/>
                </a:lnTo>
                <a:lnTo>
                  <a:pt x="6665" y="25685"/>
                </a:lnTo>
                <a:lnTo>
                  <a:pt x="7255" y="26016"/>
                </a:lnTo>
                <a:lnTo>
                  <a:pt x="7844" y="26329"/>
                </a:lnTo>
                <a:lnTo>
                  <a:pt x="8451" y="26605"/>
                </a:lnTo>
                <a:lnTo>
                  <a:pt x="9077" y="26845"/>
                </a:lnTo>
                <a:lnTo>
                  <a:pt x="9722" y="27066"/>
                </a:lnTo>
                <a:lnTo>
                  <a:pt x="10384" y="27250"/>
                </a:lnTo>
                <a:lnTo>
                  <a:pt x="11047" y="27416"/>
                </a:lnTo>
                <a:lnTo>
                  <a:pt x="11729" y="27526"/>
                </a:lnTo>
                <a:lnTo>
                  <a:pt x="12428" y="27618"/>
                </a:lnTo>
                <a:lnTo>
                  <a:pt x="13128" y="27673"/>
                </a:lnTo>
                <a:lnTo>
                  <a:pt x="13846" y="27692"/>
                </a:lnTo>
                <a:lnTo>
                  <a:pt x="14361" y="27673"/>
                </a:lnTo>
                <a:lnTo>
                  <a:pt x="14895" y="27655"/>
                </a:lnTo>
                <a:lnTo>
                  <a:pt x="15392" y="27600"/>
                </a:lnTo>
                <a:lnTo>
                  <a:pt x="15908" y="27544"/>
                </a:lnTo>
                <a:lnTo>
                  <a:pt x="15908" y="148"/>
                </a:lnTo>
                <a:lnTo>
                  <a:pt x="15392" y="93"/>
                </a:lnTo>
                <a:lnTo>
                  <a:pt x="14895" y="37"/>
                </a:lnTo>
                <a:lnTo>
                  <a:pt x="14361" y="19"/>
                </a:lnTo>
                <a:lnTo>
                  <a:pt x="13846" y="1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344575" y="1323600"/>
            <a:ext cx="38592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Clr>
                <a:srgbClr val="51B148"/>
              </a:buClr>
              <a:buSzPts val="2600"/>
              <a:buChar char="⊷"/>
              <a:defRPr i="1" sz="2600">
                <a:solidFill>
                  <a:srgbClr val="51B148"/>
                </a:solidFill>
              </a:defRPr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⊶"/>
              <a:defRPr i="1" sz="2600">
                <a:solidFill>
                  <a:srgbClr val="51B148"/>
                </a:solidFill>
              </a:defRPr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⊸"/>
              <a:defRPr i="1" sz="2600">
                <a:solidFill>
                  <a:srgbClr val="51B148"/>
                </a:solidFill>
              </a:defRPr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●"/>
              <a:defRPr i="1" sz="2600">
                <a:solidFill>
                  <a:srgbClr val="51B148"/>
                </a:solidFill>
              </a:defRPr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○"/>
              <a:defRPr i="1" sz="2600">
                <a:solidFill>
                  <a:srgbClr val="51B148"/>
                </a:solidFill>
              </a:defRPr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■"/>
              <a:defRPr i="1" sz="2600">
                <a:solidFill>
                  <a:srgbClr val="51B148"/>
                </a:solidFill>
              </a:defRPr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●"/>
              <a:defRPr i="1" sz="2600">
                <a:solidFill>
                  <a:srgbClr val="51B148"/>
                </a:solidFill>
              </a:defRPr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○"/>
              <a:defRPr i="1" sz="2600">
                <a:solidFill>
                  <a:srgbClr val="51B148"/>
                </a:solidFill>
              </a:defRPr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■"/>
              <a:defRPr i="1" sz="2600">
                <a:solidFill>
                  <a:srgbClr val="51B148"/>
                </a:solidFill>
              </a:defRPr>
            </a:lvl9pPr>
          </a:lstStyle>
          <a:p/>
        </p:txBody>
      </p:sp>
      <p:sp>
        <p:nvSpPr>
          <p:cNvPr id="33" name="Shape 33"/>
          <p:cNvSpPr txBox="1"/>
          <p:nvPr/>
        </p:nvSpPr>
        <p:spPr>
          <a:xfrm>
            <a:off x="1531725" y="1092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84F56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9600">
              <a:solidFill>
                <a:srgbClr val="484F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0"/>
            <a:ext cx="9144093" cy="5143522"/>
          </a:xfrm>
          <a:custGeom>
            <a:pathLst>
              <a:path extrusionOk="0" h="53026" w="94269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528548" y="1071451"/>
            <a:ext cx="1164582" cy="1832524"/>
          </a:xfrm>
          <a:custGeom>
            <a:pathLst>
              <a:path extrusionOk="0" h="18892" w="12006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1192991" y="0"/>
            <a:ext cx="2343229" cy="1357321"/>
          </a:xfrm>
          <a:custGeom>
            <a:pathLst>
              <a:path extrusionOk="0" h="13993" w="24157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0" y="3350346"/>
            <a:ext cx="1257314" cy="1793142"/>
          </a:xfrm>
          <a:custGeom>
            <a:pathLst>
              <a:path extrusionOk="0" h="18486" w="12962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4320075" y="1694175"/>
            <a:ext cx="4366800" cy="3055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93" cy="5143522"/>
          </a:xfrm>
          <a:custGeom>
            <a:pathLst>
              <a:path extrusionOk="0" h="53026" w="94269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4136135"/>
            <a:ext cx="1085915" cy="1007345"/>
          </a:xfrm>
          <a:custGeom>
            <a:pathLst>
              <a:path extrusionOk="0" h="10385" w="11195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0" y="0"/>
            <a:ext cx="1936023" cy="2500369"/>
          </a:xfrm>
          <a:custGeom>
            <a:pathLst>
              <a:path extrusionOk="0" h="25777" w="19959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2221665" y="0"/>
            <a:ext cx="971649" cy="843027"/>
          </a:xfrm>
          <a:custGeom>
            <a:pathLst>
              <a:path extrusionOk="0" h="8691" w="10017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5242000" y="1198025"/>
            <a:ext cx="3444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5242000" y="1998975"/>
            <a:ext cx="3444900" cy="2100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3954" cy="5143389"/>
          </a:xfrm>
          <a:custGeom>
            <a:pathLst>
              <a:path extrusionOk="0" h="53026" w="9427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2007373" y="2801981"/>
            <a:ext cx="1494925" cy="907315"/>
          </a:xfrm>
          <a:custGeom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rot="758744">
            <a:off x="1198314" y="3395329"/>
            <a:ext cx="582376" cy="869781"/>
          </a:xfrm>
          <a:custGeom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1993115" y="0"/>
            <a:ext cx="1828888" cy="1393078"/>
          </a:xfrm>
          <a:custGeom>
            <a:pathLst>
              <a:path extrusionOk="0" h="14362" w="18855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1793105" y="4243274"/>
            <a:ext cx="1271637" cy="900137"/>
          </a:xfrm>
          <a:custGeom>
            <a:pathLst>
              <a:path extrusionOk="0" h="9280" w="1311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0" y="2907418"/>
            <a:ext cx="971624" cy="1607346"/>
          </a:xfrm>
          <a:custGeom>
            <a:pathLst>
              <a:path extrusionOk="0" h="16571" w="10017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9143954" cy="5143389"/>
          </a:xfrm>
          <a:custGeom>
            <a:pathLst>
              <a:path extrusionOk="0" h="53026" w="9427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2007373" y="2801981"/>
            <a:ext cx="1494925" cy="907315"/>
          </a:xfrm>
          <a:custGeom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 rot="758744">
            <a:off x="1198314" y="3395329"/>
            <a:ext cx="582376" cy="869781"/>
          </a:xfrm>
          <a:custGeom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993115" y="0"/>
            <a:ext cx="1828888" cy="1393078"/>
          </a:xfrm>
          <a:custGeom>
            <a:pathLst>
              <a:path extrusionOk="0" h="14362" w="18855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1793105" y="4243274"/>
            <a:ext cx="1271637" cy="900137"/>
          </a:xfrm>
          <a:custGeom>
            <a:pathLst>
              <a:path extrusionOk="0" h="9280" w="1311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0" y="2907418"/>
            <a:ext cx="971624" cy="1607346"/>
          </a:xfrm>
          <a:custGeom>
            <a:pathLst>
              <a:path extrusionOk="0" h="16571" w="10017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822000" y="1777175"/>
            <a:ext cx="15474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5448638" y="1777175"/>
            <a:ext cx="15474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2" name="Shape 72"/>
          <p:cNvSpPr txBox="1"/>
          <p:nvPr>
            <p:ph idx="3" type="body"/>
          </p:nvPr>
        </p:nvSpPr>
        <p:spPr>
          <a:xfrm>
            <a:off x="7075276" y="1777175"/>
            <a:ext cx="15474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0" y="0"/>
            <a:ext cx="9143954" cy="5143389"/>
          </a:xfrm>
          <a:custGeom>
            <a:pathLst>
              <a:path extrusionOk="0" h="53026" w="9427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2007373" y="2801981"/>
            <a:ext cx="1494925" cy="907315"/>
          </a:xfrm>
          <a:custGeom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 rot="758744">
            <a:off x="1198314" y="3395329"/>
            <a:ext cx="582376" cy="869781"/>
          </a:xfrm>
          <a:custGeom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1993115" y="0"/>
            <a:ext cx="1828888" cy="1393078"/>
          </a:xfrm>
          <a:custGeom>
            <a:pathLst>
              <a:path extrusionOk="0" h="14362" w="18855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1793105" y="4243274"/>
            <a:ext cx="1271637" cy="900137"/>
          </a:xfrm>
          <a:custGeom>
            <a:pathLst>
              <a:path extrusionOk="0" h="9280" w="1311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0" y="2907418"/>
            <a:ext cx="971624" cy="1607346"/>
          </a:xfrm>
          <a:custGeom>
            <a:pathLst>
              <a:path extrusionOk="0" h="16571" w="10017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93" cy="5143522"/>
          </a:xfrm>
          <a:custGeom>
            <a:pathLst>
              <a:path extrusionOk="0" h="53026" w="94269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1650244" y="3237827"/>
            <a:ext cx="930521" cy="1355672"/>
          </a:xfrm>
          <a:custGeom>
            <a:pathLst>
              <a:path extrusionOk="0" h="13976" w="9593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0" y="2514602"/>
            <a:ext cx="1378855" cy="1907408"/>
          </a:xfrm>
          <a:custGeom>
            <a:pathLst>
              <a:path extrusionOk="0" h="19664" w="14215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2114578" y="0"/>
            <a:ext cx="1107352" cy="964471"/>
          </a:xfrm>
          <a:custGeom>
            <a:pathLst>
              <a:path extrusionOk="0" h="9943" w="11416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320075" y="1694182"/>
            <a:ext cx="43668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Relationship Id="rId4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g"/><Relationship Id="rId4" Type="http://schemas.openxmlformats.org/officeDocument/2006/relationships/image" Target="../media/image1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0" y="114225"/>
            <a:ext cx="4915049" cy="491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idx="4294967295" type="ctrTitle"/>
          </p:nvPr>
        </p:nvSpPr>
        <p:spPr>
          <a:xfrm>
            <a:off x="4687775" y="1870350"/>
            <a:ext cx="4254000" cy="20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Projeto</a:t>
            </a:r>
            <a:endParaRPr sz="65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GreenHouse</a:t>
            </a:r>
            <a:endParaRPr sz="6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822000" y="3598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não é o projeto?</a:t>
            </a:r>
            <a:endParaRPr/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3822000" y="1663650"/>
            <a:ext cx="449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⊷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O produto não será utilizado em ar livre;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⊷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O produto entregue não comporta o uso para plantio;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⊷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Não engloba plantas que não suportam o sistema hidropônico;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⊷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Não há utilização de filtro de água.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ctrTitle"/>
          </p:nvPr>
        </p:nvSpPr>
        <p:spPr>
          <a:xfrm>
            <a:off x="5035775" y="934300"/>
            <a:ext cx="3675900" cy="15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558800" lvl="0" marL="457200" rtl="0">
              <a:spcBef>
                <a:spcPts val="0"/>
              </a:spcBef>
              <a:spcAft>
                <a:spcPts val="0"/>
              </a:spcAft>
              <a:buSzPts val="5200"/>
              <a:buFont typeface="Dosis"/>
              <a:buAutoNum type="arabicPeriod" startAt="3"/>
            </a:pPr>
            <a:r>
              <a:rPr b="1" lang="en" sz="5200">
                <a:latin typeface="Dosis"/>
                <a:ea typeface="Dosis"/>
                <a:cs typeface="Dosis"/>
                <a:sym typeface="Dosis"/>
              </a:rPr>
              <a:t>Requisitos</a:t>
            </a:r>
            <a:endParaRPr b="1" sz="5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Shape 181"/>
          <p:cNvSpPr txBox="1"/>
          <p:nvPr>
            <p:ph idx="4294967295" type="title"/>
          </p:nvPr>
        </p:nvSpPr>
        <p:spPr>
          <a:xfrm>
            <a:off x="3822000" y="3598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de Software</a:t>
            </a: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3822000" y="1164575"/>
            <a:ext cx="4746000" cy="3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⊷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A aplicação deve: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⊶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Exibir dados capturados pelos sensores;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⊶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Permitir ajustes de temperatura do sistema;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⊶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Permitir comunicação para a troca de água do sistema;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⊶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Exibir notificações do nível de pH e temperatura.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⊶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Exibir opções com configurações pré-definidas para cultivo.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Shape 188"/>
          <p:cNvSpPr txBox="1"/>
          <p:nvPr>
            <p:ph idx="4294967295" type="title"/>
          </p:nvPr>
        </p:nvSpPr>
        <p:spPr>
          <a:xfrm>
            <a:off x="3822000" y="3598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Físicos</a:t>
            </a:r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3822000" y="1164575"/>
            <a:ext cx="474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⊷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Sistema: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⊶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Luz artificial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⊶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Temperatura e umidade interna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1" marL="914400" rtl="0" algn="just"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⊶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Recipientes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Shape 195"/>
          <p:cNvSpPr txBox="1"/>
          <p:nvPr>
            <p:ph idx="4294967295" type="title"/>
          </p:nvPr>
        </p:nvSpPr>
        <p:spPr>
          <a:xfrm>
            <a:off x="3822000" y="3598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Físicos</a:t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3822000" y="1164575"/>
            <a:ext cx="474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just"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⊷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Sistema: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1" marL="914400" rtl="0" algn="just"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⊶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Fluxo de água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4572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1" marL="914400" rtl="0" algn="just"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⊶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Nível de água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4572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1" marL="914400" rtl="0" algn="just"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⊶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Abertura automática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4572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1" marL="914400" rtl="0" algn="just"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⊶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Funcionar de forma autônoma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4572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4572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Shape 202"/>
          <p:cNvSpPr txBox="1"/>
          <p:nvPr>
            <p:ph idx="4294967295" type="title"/>
          </p:nvPr>
        </p:nvSpPr>
        <p:spPr>
          <a:xfrm>
            <a:off x="3822000" y="3598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Físicos</a:t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3822000" y="1164575"/>
            <a:ext cx="474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⊷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Água: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⊶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pH entre 5,5 e 6,5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⊶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Proporção nutricional adequada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⊶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Temperatura entre 18°C e 24°</a:t>
            </a: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C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ctrTitle"/>
          </p:nvPr>
        </p:nvSpPr>
        <p:spPr>
          <a:xfrm>
            <a:off x="4928050" y="934300"/>
            <a:ext cx="4133700" cy="15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558800" lvl="0" marL="457200" rtl="0">
              <a:spcBef>
                <a:spcPts val="0"/>
              </a:spcBef>
              <a:spcAft>
                <a:spcPts val="0"/>
              </a:spcAft>
              <a:buSzPts val="5200"/>
              <a:buFont typeface="Dosis"/>
              <a:buAutoNum type="arabicPeriod" startAt="4"/>
            </a:pPr>
            <a:r>
              <a:rPr b="1" lang="en" sz="5200">
                <a:latin typeface="Dosis"/>
                <a:ea typeface="Dosis"/>
                <a:cs typeface="Dosis"/>
                <a:sym typeface="Dosis"/>
              </a:rPr>
              <a:t>Metodologia</a:t>
            </a:r>
            <a:endParaRPr b="1" sz="5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1468800" y="0"/>
            <a:ext cx="62064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rPr>
              <a:t>Estrutura Analítica do Projeto - EAP</a:t>
            </a:r>
            <a:endParaRPr sz="3600">
              <a:solidFill>
                <a:srgbClr val="9BCF6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186" y="813950"/>
            <a:ext cx="7107025" cy="425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2937600" y="67800"/>
            <a:ext cx="62064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rPr>
              <a:t>EAP - 1° nível</a:t>
            </a:r>
            <a:endParaRPr sz="3600">
              <a:solidFill>
                <a:srgbClr val="9BCF6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25" y="1989900"/>
            <a:ext cx="8839199" cy="1163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28" name="Shape 228"/>
          <p:cNvSpPr txBox="1"/>
          <p:nvPr/>
        </p:nvSpPr>
        <p:spPr>
          <a:xfrm>
            <a:off x="1014325" y="67800"/>
            <a:ext cx="81297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rPr>
              <a:t>EAP - 2° nível (Monitoramento e Controle)</a:t>
            </a:r>
            <a:endParaRPr sz="3600">
              <a:solidFill>
                <a:srgbClr val="9BCF6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0" l="0" r="0" t="5571"/>
          <a:stretch/>
        </p:blipFill>
        <p:spPr>
          <a:xfrm>
            <a:off x="3485800" y="1245900"/>
            <a:ext cx="2172399" cy="339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822000" y="5884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Integrantes</a:t>
            </a:r>
            <a:endParaRPr/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822000" y="1268700"/>
            <a:ext cx="2237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Adailson Santos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Eduardo Rodrigues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Gabriel Silva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Gustavo Eichler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Júlio César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Leonardo Sagmeister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Lucas Amoêdo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377850" y="1326850"/>
            <a:ext cx="2237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Mairon Cruvinel</a:t>
            </a:r>
            <a:endParaRPr b="1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Marcelo Oliveira</a:t>
            </a:r>
            <a:endParaRPr b="1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Rafael Carvalho</a:t>
            </a:r>
            <a:endParaRPr b="1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Stephanie Costa</a:t>
            </a:r>
            <a:endParaRPr b="1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Thiago Dias</a:t>
            </a:r>
            <a:endParaRPr b="1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Wannbaster Reis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624900" y="607325"/>
            <a:ext cx="25476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rPr>
              <a:t>EAP - 2° nível </a:t>
            </a:r>
            <a:endParaRPr sz="3600">
              <a:solidFill>
                <a:srgbClr val="9BCF63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rPr>
              <a:t>(Arquitetura)</a:t>
            </a:r>
            <a:endParaRPr sz="3600">
              <a:solidFill>
                <a:srgbClr val="9BCF6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b="0" l="0" r="0" t="941"/>
          <a:stretch/>
        </p:blipFill>
        <p:spPr>
          <a:xfrm>
            <a:off x="3992550" y="107900"/>
            <a:ext cx="1797900" cy="49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2136900" y="89375"/>
            <a:ext cx="48702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rPr>
              <a:t>EAP - 2° nível (Software)</a:t>
            </a:r>
            <a:endParaRPr sz="3600">
              <a:solidFill>
                <a:srgbClr val="9BCF6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b="0" l="0" r="0" t="2638"/>
          <a:stretch/>
        </p:blipFill>
        <p:spPr>
          <a:xfrm>
            <a:off x="3533575" y="1489100"/>
            <a:ext cx="2076850" cy="34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624900" y="607325"/>
            <a:ext cx="81297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rPr>
              <a:t>EAP - 2° nível </a:t>
            </a:r>
            <a:endParaRPr sz="3600">
              <a:solidFill>
                <a:srgbClr val="9BCF63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rPr>
              <a:t>(Gerenciamento)</a:t>
            </a:r>
            <a:endParaRPr sz="3600">
              <a:solidFill>
                <a:srgbClr val="9BCF63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 b="0" l="0" r="0" t="4743"/>
          <a:stretch/>
        </p:blipFill>
        <p:spPr>
          <a:xfrm>
            <a:off x="4625925" y="237400"/>
            <a:ext cx="3833500" cy="4765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ctrTitle"/>
          </p:nvPr>
        </p:nvSpPr>
        <p:spPr>
          <a:xfrm>
            <a:off x="5035775" y="934300"/>
            <a:ext cx="3675900" cy="15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Dosis"/>
                <a:ea typeface="Dosis"/>
                <a:cs typeface="Dosis"/>
                <a:sym typeface="Dosis"/>
              </a:rPr>
              <a:t>5. Solução</a:t>
            </a:r>
            <a:endParaRPr b="1" sz="5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4294967295" type="title"/>
          </p:nvPr>
        </p:nvSpPr>
        <p:spPr>
          <a:xfrm>
            <a:off x="2388600" y="226425"/>
            <a:ext cx="4366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de Software</a:t>
            </a:r>
            <a:endParaRPr/>
          </a:p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62" name="Shape 262"/>
          <p:cNvSpPr txBox="1"/>
          <p:nvPr>
            <p:ph idx="4294967295" type="body"/>
          </p:nvPr>
        </p:nvSpPr>
        <p:spPr>
          <a:xfrm>
            <a:off x="4627525" y="917327"/>
            <a:ext cx="4366800" cy="19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r>
              <a:rPr b="1" lang="en"/>
              <a:t>Web-service (</a:t>
            </a:r>
            <a:r>
              <a:rPr b="1" lang="en"/>
              <a:t>API RESTful)</a:t>
            </a:r>
            <a:endParaRPr b="1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⊶"/>
            </a:pPr>
            <a:r>
              <a:rPr b="1" lang="en"/>
              <a:t>Comunicação entre estufa, web e mobile;</a:t>
            </a:r>
            <a:endParaRPr b="1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⊶"/>
            </a:pPr>
            <a:r>
              <a:rPr b="1" lang="en"/>
              <a:t>Django REST framework;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74" y="1081012"/>
            <a:ext cx="2901625" cy="17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663" y="3512028"/>
            <a:ext cx="3009750" cy="13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 rotWithShape="1">
          <a:blip r:embed="rId5">
            <a:alphaModFix/>
          </a:blip>
          <a:srcRect b="25952" l="13057" r="6980" t="15129"/>
          <a:stretch/>
        </p:blipFill>
        <p:spPr>
          <a:xfrm>
            <a:off x="540050" y="3723600"/>
            <a:ext cx="2947475" cy="7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4138300" y="166750"/>
            <a:ext cx="4366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de Software</a:t>
            </a:r>
            <a:endParaRPr/>
          </a:p>
        </p:txBody>
      </p:sp>
      <p:sp>
        <p:nvSpPr>
          <p:cNvPr id="271" name="Shape 27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5901861" y="3106748"/>
            <a:ext cx="313583" cy="646084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51B1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921265" y="3106775"/>
            <a:ext cx="313548" cy="646024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51B1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 txBox="1"/>
          <p:nvPr/>
        </p:nvSpPr>
        <p:spPr>
          <a:xfrm>
            <a:off x="5717700" y="3894975"/>
            <a:ext cx="681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Android</a:t>
            </a:r>
            <a:endParaRPr/>
          </a:p>
        </p:txBody>
      </p:sp>
      <p:sp>
        <p:nvSpPr>
          <p:cNvPr id="275" name="Shape 275"/>
          <p:cNvSpPr txBox="1"/>
          <p:nvPr/>
        </p:nvSpPr>
        <p:spPr>
          <a:xfrm>
            <a:off x="6866250" y="3924175"/>
            <a:ext cx="423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iOs</a:t>
            </a:r>
            <a:endParaRPr/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4399200" y="857652"/>
            <a:ext cx="4366800" cy="19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Char char="⊷"/>
            </a:pPr>
            <a:r>
              <a:rPr b="1" lang="en"/>
              <a:t>Sistema mobile de controle</a:t>
            </a:r>
            <a:endParaRPr b="1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⊶"/>
            </a:pPr>
            <a:r>
              <a:rPr b="1" lang="en"/>
              <a:t>Alterar e monitorar condições </a:t>
            </a:r>
            <a:r>
              <a:rPr b="1" lang="en"/>
              <a:t>internas</a:t>
            </a:r>
            <a:r>
              <a:rPr b="1" lang="en"/>
              <a:t> da estufa;</a:t>
            </a:r>
            <a:endParaRPr b="1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⊶"/>
            </a:pPr>
            <a:r>
              <a:rPr b="1" lang="en"/>
              <a:t>React-native.</a:t>
            </a:r>
            <a:endParaRPr b="1"/>
          </a:p>
        </p:txBody>
      </p:sp>
      <p:pic>
        <p:nvPicPr>
          <p:cNvPr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200" y="4240679"/>
            <a:ext cx="4726776" cy="7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4138300" y="166750"/>
            <a:ext cx="4366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de Software</a:t>
            </a:r>
            <a:endParaRPr/>
          </a:p>
        </p:txBody>
      </p:sp>
      <p:sp>
        <p:nvSpPr>
          <p:cNvPr id="283" name="Shape 283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4399200" y="857652"/>
            <a:ext cx="4366800" cy="19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Char char="⊷"/>
            </a:pPr>
            <a:r>
              <a:rPr b="1" lang="en"/>
              <a:t>Sistema web de controle</a:t>
            </a:r>
            <a:endParaRPr b="1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⊶"/>
            </a:pPr>
            <a:r>
              <a:rPr b="1" lang="en"/>
              <a:t>Alterar e monitorar condições internas da estufa;</a:t>
            </a:r>
            <a:endParaRPr b="1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⊶"/>
            </a:pPr>
            <a:r>
              <a:rPr b="1" lang="en"/>
              <a:t>React JS.</a:t>
            </a:r>
            <a:endParaRPr b="1"/>
          </a:p>
        </p:txBody>
      </p:sp>
      <p:sp>
        <p:nvSpPr>
          <p:cNvPr id="285" name="Shape 285"/>
          <p:cNvSpPr/>
          <p:nvPr/>
        </p:nvSpPr>
        <p:spPr>
          <a:xfrm>
            <a:off x="4789600" y="3258451"/>
            <a:ext cx="2198485" cy="1421495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51B1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4881600" y="3333939"/>
            <a:ext cx="20145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Place your screenshot here</a:t>
            </a:r>
            <a:endParaRPr sz="10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287" name="Shape 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863" y="3261434"/>
            <a:ext cx="1717974" cy="12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4138300" y="166750"/>
            <a:ext cx="4366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de Eletrônica</a:t>
            </a:r>
            <a:endParaRPr/>
          </a:p>
        </p:txBody>
      </p:sp>
      <p:sp>
        <p:nvSpPr>
          <p:cNvPr id="293" name="Shape 293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4320075" y="1465582"/>
            <a:ext cx="4366800" cy="30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r>
              <a:rPr b="1" lang="en"/>
              <a:t>Raspberry Pi</a:t>
            </a:r>
            <a:endParaRPr b="1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⊷"/>
            </a:pPr>
            <a:r>
              <a:rPr b="1" lang="en"/>
              <a:t>Conversor A/D</a:t>
            </a:r>
            <a:endParaRPr b="1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⊷"/>
            </a:pPr>
            <a:r>
              <a:rPr b="1" lang="en"/>
              <a:t>Sensores</a:t>
            </a:r>
            <a:endParaRPr b="1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⊷"/>
            </a:pPr>
            <a:r>
              <a:rPr b="1" lang="en"/>
              <a:t>Alerta ao Usuário </a:t>
            </a:r>
            <a:endParaRPr b="1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⊷"/>
            </a:pPr>
            <a:r>
              <a:rPr b="1" lang="en"/>
              <a:t>Acionamento de Motores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Shape 300"/>
          <p:cNvSpPr txBox="1"/>
          <p:nvPr>
            <p:ph idx="4294967295" type="title"/>
          </p:nvPr>
        </p:nvSpPr>
        <p:spPr>
          <a:xfrm>
            <a:off x="3907350" y="1677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de Eletrônica</a:t>
            </a:r>
            <a:endParaRPr/>
          </a:p>
        </p:txBody>
      </p:sp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3900" y="538375"/>
            <a:ext cx="6220101" cy="438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idx="1" type="body"/>
          </p:nvPr>
        </p:nvSpPr>
        <p:spPr>
          <a:xfrm>
            <a:off x="4320075" y="1465582"/>
            <a:ext cx="4366800" cy="30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r>
              <a:rPr b="1" lang="en"/>
              <a:t>Escolhas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r>
              <a:rPr b="1" lang="en"/>
              <a:t>Dimensões e Materiais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r>
              <a:rPr b="1" lang="en"/>
              <a:t>Estática e dinâmica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7" name="Shape 307"/>
          <p:cNvSpPr txBox="1"/>
          <p:nvPr>
            <p:ph type="title"/>
          </p:nvPr>
        </p:nvSpPr>
        <p:spPr>
          <a:xfrm>
            <a:off x="4138300" y="166750"/>
            <a:ext cx="4366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de Estrutura</a:t>
            </a:r>
            <a:endParaRPr/>
          </a:p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2325" y="4202750"/>
            <a:ext cx="1139525" cy="8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725" y="4336325"/>
            <a:ext cx="523875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ctrTitle"/>
          </p:nvPr>
        </p:nvSpPr>
        <p:spPr>
          <a:xfrm>
            <a:off x="5035775" y="934300"/>
            <a:ext cx="3675900" cy="15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558800" lvl="0" marL="457200" rtl="0">
              <a:spcBef>
                <a:spcPts val="0"/>
              </a:spcBef>
              <a:spcAft>
                <a:spcPts val="0"/>
              </a:spcAft>
              <a:buSzPts val="5200"/>
              <a:buFont typeface="Dosis"/>
              <a:buAutoNum type="arabicPeriod"/>
            </a:pPr>
            <a:r>
              <a:rPr b="1" lang="en" sz="5200">
                <a:latin typeface="Dosis"/>
                <a:ea typeface="Dosis"/>
                <a:cs typeface="Dosis"/>
                <a:sym typeface="Dosis"/>
              </a:rPr>
              <a:t>Introdução</a:t>
            </a:r>
            <a:endParaRPr b="1" sz="5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30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950" y="283525"/>
            <a:ext cx="4407051" cy="461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6AA84F"/>
                </a:solidFill>
              </a:rPr>
              <a:t>‹#›</a:t>
            </a:fld>
            <a:endParaRPr>
              <a:solidFill>
                <a:srgbClr val="6AA84F"/>
              </a:solidFill>
            </a:endParaRP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709" y="193600"/>
            <a:ext cx="48332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6AA84F"/>
                </a:solidFill>
              </a:rPr>
              <a:t>‹#›</a:t>
            </a:fld>
            <a:endParaRPr>
              <a:solidFill>
                <a:srgbClr val="6AA84F"/>
              </a:solidFill>
            </a:endParaRPr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684" y="97475"/>
            <a:ext cx="57616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4138300" y="166750"/>
            <a:ext cx="4366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de Energia</a:t>
            </a:r>
            <a:endParaRPr/>
          </a:p>
        </p:txBody>
      </p:sp>
      <p:sp>
        <p:nvSpPr>
          <p:cNvPr id="334" name="Shape 334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4320075" y="1465582"/>
            <a:ext cx="4366800" cy="30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r>
              <a:rPr b="1" lang="en"/>
              <a:t>LED</a:t>
            </a:r>
            <a:endParaRPr b="1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⊶"/>
            </a:pPr>
            <a:r>
              <a:rPr b="1" lang="en"/>
              <a:t>Vermelho (630-660nm)</a:t>
            </a:r>
            <a:endParaRPr b="1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⊶"/>
            </a:pPr>
            <a:r>
              <a:rPr b="1" lang="en"/>
              <a:t>Azul</a:t>
            </a:r>
            <a:r>
              <a:rPr b="1" lang="en"/>
              <a:t> (400-520nm)</a:t>
            </a:r>
            <a:endParaRPr b="1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⊶"/>
            </a:pPr>
            <a:r>
              <a:rPr b="1" lang="en"/>
              <a:t>UV (720-740nm)</a:t>
            </a:r>
            <a:endParaRPr b="1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⊷"/>
            </a:pPr>
            <a:r>
              <a:rPr b="1" lang="en"/>
              <a:t>Fonte simples</a:t>
            </a:r>
            <a:endParaRPr b="1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⊷"/>
            </a:pPr>
            <a:r>
              <a:rPr b="1" lang="en"/>
              <a:t>Compressor R134a</a:t>
            </a:r>
            <a:endParaRPr b="1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⊷"/>
            </a:pPr>
            <a:r>
              <a:rPr b="1" lang="en"/>
              <a:t>Ventilação/filtro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ctrTitle"/>
          </p:nvPr>
        </p:nvSpPr>
        <p:spPr>
          <a:xfrm>
            <a:off x="5035775" y="934300"/>
            <a:ext cx="3675900" cy="15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Dosis"/>
                <a:ea typeface="Dosis"/>
                <a:cs typeface="Dosis"/>
                <a:sym typeface="Dosis"/>
              </a:rPr>
              <a:t>6. </a:t>
            </a:r>
            <a:r>
              <a:rPr b="1" lang="en" sz="5200">
                <a:latin typeface="Dosis"/>
                <a:ea typeface="Dosis"/>
                <a:cs typeface="Dosis"/>
                <a:sym typeface="Dosis"/>
              </a:rPr>
              <a:t>Conclusão</a:t>
            </a:r>
            <a:endParaRPr b="1" sz="5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Shape 346"/>
          <p:cNvSpPr txBox="1"/>
          <p:nvPr>
            <p:ph idx="4294967295" type="ctrTitle"/>
          </p:nvPr>
        </p:nvSpPr>
        <p:spPr>
          <a:xfrm>
            <a:off x="161575" y="1430950"/>
            <a:ext cx="4914600" cy="86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51B148"/>
                </a:solidFill>
              </a:rPr>
              <a:t>Obrigado!</a:t>
            </a:r>
            <a:endParaRPr sz="9600">
              <a:solidFill>
                <a:srgbClr val="51B148"/>
              </a:solidFill>
            </a:endParaRPr>
          </a:p>
        </p:txBody>
      </p:sp>
      <p:sp>
        <p:nvSpPr>
          <p:cNvPr id="347" name="Shape 347"/>
          <p:cNvSpPr txBox="1"/>
          <p:nvPr>
            <p:ph idx="4294967295" type="subTitle"/>
          </p:nvPr>
        </p:nvSpPr>
        <p:spPr>
          <a:xfrm>
            <a:off x="685800" y="2018282"/>
            <a:ext cx="4390500" cy="23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Alguma dúvida?</a:t>
            </a:r>
            <a:endParaRPr sz="3000">
              <a:solidFill>
                <a:srgbClr val="FFFF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5020246" y="816383"/>
            <a:ext cx="2713515" cy="2468231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/>
          <p:nvPr/>
        </p:nvSpPr>
        <p:spPr>
          <a:xfrm rot="2240807">
            <a:off x="6269797" y="3349126"/>
            <a:ext cx="1651746" cy="1002494"/>
          </a:xfrm>
          <a:custGeom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/>
        </p:nvSpPr>
        <p:spPr>
          <a:xfrm rot="-6741915">
            <a:off x="7586101" y="2562766"/>
            <a:ext cx="640976" cy="998332"/>
          </a:xfrm>
          <a:custGeom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3781600" y="1268100"/>
            <a:ext cx="48222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algn="just">
              <a:spcBef>
                <a:spcPts val="600"/>
              </a:spcBef>
              <a:spcAft>
                <a:spcPts val="0"/>
              </a:spcAft>
              <a:buSzPts val="2000"/>
              <a:buChar char="⊷"/>
            </a:pPr>
            <a:r>
              <a:rPr b="1" lang="en" sz="2000"/>
              <a:t>Grande dificuldade em realizar o </a:t>
            </a:r>
            <a:r>
              <a:rPr b="1" lang="en" sz="2000"/>
              <a:t>plantio</a:t>
            </a:r>
            <a:r>
              <a:rPr b="1" lang="en" sz="2000"/>
              <a:t> de hortaliças em pequena escala e em locais urbanos,  o que torna </a:t>
            </a:r>
            <a:r>
              <a:rPr b="1" lang="en" sz="2000"/>
              <a:t>difícil</a:t>
            </a:r>
            <a:r>
              <a:rPr b="1" lang="en" sz="2000"/>
              <a:t> o acesso ao cultivo de </a:t>
            </a:r>
            <a:r>
              <a:rPr b="1" lang="en" sz="2000"/>
              <a:t>hortaliças</a:t>
            </a:r>
            <a:r>
              <a:rPr b="1" lang="en" sz="2000"/>
              <a:t> para o consumo do indivíduo urbano.</a:t>
            </a:r>
            <a:endParaRPr b="1" sz="2000"/>
          </a:p>
          <a:p>
            <a:pPr indent="0" lvl="0" mar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algn="just">
              <a:spcBef>
                <a:spcPts val="600"/>
              </a:spcBef>
              <a:spcAft>
                <a:spcPts val="0"/>
              </a:spcAft>
              <a:buSzPts val="2000"/>
              <a:buChar char="⊷"/>
            </a:pPr>
            <a:r>
              <a:rPr b="1" lang="en" sz="2000"/>
              <a:t>Preocupação com pragas em plantações e com a saúde do indivíduo com relação aos pesticidas.</a:t>
            </a:r>
            <a:endParaRPr b="1" sz="2000"/>
          </a:p>
        </p:txBody>
      </p:sp>
      <p:sp>
        <p:nvSpPr>
          <p:cNvPr id="129" name="Shape 129"/>
          <p:cNvSpPr txBox="1"/>
          <p:nvPr>
            <p:ph type="title"/>
          </p:nvPr>
        </p:nvSpPr>
        <p:spPr>
          <a:xfrm>
            <a:off x="3822000" y="543150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</a:t>
            </a:r>
            <a:endParaRPr/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3781600" y="1268100"/>
            <a:ext cx="4728000" cy="3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600"/>
              </a:spcBef>
              <a:spcAft>
                <a:spcPts val="0"/>
              </a:spcAft>
              <a:buSzPts val="2000"/>
              <a:buChar char="⊷"/>
            </a:pPr>
            <a:r>
              <a:rPr b="1" lang="en" sz="2000"/>
              <a:t>Projetar e construir um </a:t>
            </a:r>
            <a:r>
              <a:rPr b="1" lang="en" sz="2000"/>
              <a:t>protótipo de plantário </a:t>
            </a:r>
            <a:r>
              <a:rPr b="1" lang="en" sz="2000"/>
              <a:t>estufa hidropônico que visa </a:t>
            </a:r>
            <a:r>
              <a:rPr b="1" lang="en" sz="2000">
                <a:solidFill>
                  <a:srgbClr val="484F56"/>
                </a:solidFill>
              </a:rPr>
              <a:t>manter</a:t>
            </a:r>
            <a:r>
              <a:rPr b="1" lang="en" sz="2000">
                <a:solidFill>
                  <a:srgbClr val="38761D"/>
                </a:solidFill>
              </a:rPr>
              <a:t> </a:t>
            </a:r>
            <a:r>
              <a:rPr b="1" lang="en" sz="2000"/>
              <a:t>condições ambientais específicas de cultivo orgânico sobre condições físicas e químicas relativas.</a:t>
            </a:r>
            <a:endParaRPr b="1" sz="2000"/>
          </a:p>
        </p:txBody>
      </p:sp>
      <p:sp>
        <p:nvSpPr>
          <p:cNvPr id="136" name="Shape 136"/>
          <p:cNvSpPr txBox="1"/>
          <p:nvPr>
            <p:ph type="title"/>
          </p:nvPr>
        </p:nvSpPr>
        <p:spPr>
          <a:xfrm>
            <a:off x="3822000" y="543150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</a:t>
            </a:r>
            <a:endParaRPr/>
          </a:p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3781600" y="1268100"/>
            <a:ext cx="47280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600"/>
              </a:spcBef>
              <a:spcAft>
                <a:spcPts val="0"/>
              </a:spcAft>
              <a:buSzPts val="2000"/>
              <a:buChar char="⊷"/>
            </a:pPr>
            <a:r>
              <a:rPr b="1" lang="en" sz="2000"/>
              <a:t>Exclusivamente para o cultivo de hortaliças;</a:t>
            </a:r>
            <a:endParaRPr b="1"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⊷"/>
            </a:pPr>
            <a:r>
              <a:rPr b="1" lang="en" sz="2000"/>
              <a:t>Exclusivamente em um ambiente fechado. (i.e. não será utilizado ao ar livre);</a:t>
            </a:r>
            <a:endParaRPr b="1"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⊷"/>
            </a:pPr>
            <a:r>
              <a:rPr b="1" lang="en" sz="2000"/>
              <a:t>Conectado a uma fonte de água;</a:t>
            </a:r>
            <a:endParaRPr b="1"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⊷"/>
            </a:pPr>
            <a:r>
              <a:rPr b="1" lang="en" sz="2000"/>
              <a:t>Sem a utilização de pesticidas.</a:t>
            </a:r>
            <a:endParaRPr b="1" sz="2000"/>
          </a:p>
        </p:txBody>
      </p:sp>
      <p:sp>
        <p:nvSpPr>
          <p:cNvPr id="143" name="Shape 143"/>
          <p:cNvSpPr txBox="1"/>
          <p:nvPr>
            <p:ph type="title"/>
          </p:nvPr>
        </p:nvSpPr>
        <p:spPr>
          <a:xfrm>
            <a:off x="3822000" y="543150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Premissas</a:t>
            </a:r>
            <a:endParaRPr/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ctrTitle"/>
          </p:nvPr>
        </p:nvSpPr>
        <p:spPr>
          <a:xfrm>
            <a:off x="5035775" y="934300"/>
            <a:ext cx="3675900" cy="15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558800" lvl="0" marL="457200" rtl="0">
              <a:spcBef>
                <a:spcPts val="0"/>
              </a:spcBef>
              <a:spcAft>
                <a:spcPts val="0"/>
              </a:spcAft>
              <a:buSzPts val="5200"/>
              <a:buFont typeface="Dosis"/>
              <a:buAutoNum type="arabicPeriod" startAt="2"/>
            </a:pPr>
            <a:r>
              <a:rPr b="1" lang="en" sz="5200">
                <a:latin typeface="Dosis"/>
                <a:ea typeface="Dosis"/>
                <a:cs typeface="Dosis"/>
                <a:sym typeface="Dosis"/>
              </a:rPr>
              <a:t>Escopo</a:t>
            </a:r>
            <a:endParaRPr b="1" sz="5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822000" y="3598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o projeto?</a:t>
            </a:r>
            <a:endParaRPr/>
          </a:p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3822000" y="1050725"/>
            <a:ext cx="4491900" cy="39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⊷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Sistema de controle para o cultivo de plantas que suportam meios hidropônicos;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⊷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Sistema de fluxo de ar;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⊷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Solução nutritiva.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822000" y="3598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o projeto?</a:t>
            </a:r>
            <a:endParaRPr/>
          </a:p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Shape 163"/>
          <p:cNvSpPr txBox="1"/>
          <p:nvPr/>
        </p:nvSpPr>
        <p:spPr>
          <a:xfrm>
            <a:off x="3822000" y="1096350"/>
            <a:ext cx="44919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just"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⊷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Interfaces de comunicação usuário-máquina;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⊷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Controle de umidade, luminosidade, temperatura da estufa e da água, pH, nível de água, fluxo de água;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000"/>
              <a:buFont typeface="Pontano Sans"/>
              <a:buChar char="⊷"/>
            </a:pPr>
            <a:r>
              <a:rPr b="1" lang="en" sz="2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Abertura de gaveta.</a:t>
            </a:r>
            <a:endParaRPr b="1" sz="20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la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